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7AF0-1036-4913-8340-A42CC10FC6C2}" type="datetimeFigureOut">
              <a:rPr lang="en-US" smtClean="0"/>
              <a:t>09-Dec-20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49D9-4F19-4097-9E05-7B97610B7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7AF0-1036-4913-8340-A42CC10FC6C2}" type="datetimeFigureOut">
              <a:rPr lang="en-US" smtClean="0"/>
              <a:t>09-Dec-20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49D9-4F19-4097-9E05-7B97610B7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7AF0-1036-4913-8340-A42CC10FC6C2}" type="datetimeFigureOut">
              <a:rPr lang="en-US" smtClean="0"/>
              <a:t>09-Dec-20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49D9-4F19-4097-9E05-7B97610B7F8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7AF0-1036-4913-8340-A42CC10FC6C2}" type="datetimeFigureOut">
              <a:rPr lang="en-US" smtClean="0"/>
              <a:t>09-Dec-20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49D9-4F19-4097-9E05-7B97610B7F8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7AF0-1036-4913-8340-A42CC10FC6C2}" type="datetimeFigureOut">
              <a:rPr lang="en-US" smtClean="0"/>
              <a:t>09-Dec-20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49D9-4F19-4097-9E05-7B97610B7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7AF0-1036-4913-8340-A42CC10FC6C2}" type="datetimeFigureOut">
              <a:rPr lang="en-US" smtClean="0"/>
              <a:t>09-Dec-20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49D9-4F19-4097-9E05-7B97610B7F8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7AF0-1036-4913-8340-A42CC10FC6C2}" type="datetimeFigureOut">
              <a:rPr lang="en-US" smtClean="0"/>
              <a:t>09-Dec-20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49D9-4F19-4097-9E05-7B97610B7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7AF0-1036-4913-8340-A42CC10FC6C2}" type="datetimeFigureOut">
              <a:rPr lang="en-US" smtClean="0"/>
              <a:t>09-Dec-20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49D9-4F19-4097-9E05-7B97610B7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7AF0-1036-4913-8340-A42CC10FC6C2}" type="datetimeFigureOut">
              <a:rPr lang="en-US" smtClean="0"/>
              <a:t>09-Dec-20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49D9-4F19-4097-9E05-7B97610B7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7AF0-1036-4913-8340-A42CC10FC6C2}" type="datetimeFigureOut">
              <a:rPr lang="en-US" smtClean="0"/>
              <a:t>09-Dec-20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49D9-4F19-4097-9E05-7B97610B7F8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7AF0-1036-4913-8340-A42CC10FC6C2}" type="datetimeFigureOut">
              <a:rPr lang="en-US" smtClean="0"/>
              <a:t>09-Dec-20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549D9-4F19-4097-9E05-7B97610B7F8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C077AF0-1036-4913-8340-A42CC10FC6C2}" type="datetimeFigureOut">
              <a:rPr lang="en-US" smtClean="0"/>
              <a:t>09-Dec-20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D4549D9-4F19-4097-9E05-7B97610B7F8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0" y="4343400"/>
            <a:ext cx="5181600" cy="936625"/>
          </a:xfrm>
        </p:spPr>
        <p:txBody>
          <a:bodyPr>
            <a:normAutofit/>
          </a:bodyPr>
          <a:lstStyle/>
          <a:p>
            <a:r>
              <a:rPr lang="sr-Cyrl-RS" sz="2800" dirty="0" smtClean="0"/>
              <a:t>Марко Ненадовић</a:t>
            </a:r>
            <a:r>
              <a:rPr lang="sr-Cyrl-RS" sz="5400" dirty="0" smtClean="0"/>
              <a:t> </a:t>
            </a:r>
            <a:endParaRPr lang="en-US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7834313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048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533400"/>
            <a:ext cx="7408333" cy="5592763"/>
          </a:xfrm>
        </p:spPr>
        <p:txBody>
          <a:bodyPr>
            <a:normAutofit/>
          </a:bodyPr>
          <a:lstStyle/>
          <a:p>
            <a:endParaRPr lang="sr-Cyrl-RS" dirty="0" smtClean="0"/>
          </a:p>
          <a:p>
            <a:r>
              <a:rPr lang="sr-Cyrl-RS" dirty="0" smtClean="0">
                <a:solidFill>
                  <a:schemeClr val="tx1"/>
                </a:solidFill>
              </a:rPr>
              <a:t>Циљна група:</a:t>
            </a:r>
          </a:p>
          <a:p>
            <a:pPr marL="0" indent="0">
              <a:buNone/>
            </a:pPr>
            <a:r>
              <a:rPr lang="sr-Cyrl-RS" dirty="0" smtClean="0">
                <a:solidFill>
                  <a:schemeClr val="tx1"/>
                </a:solidFill>
              </a:rPr>
              <a:t>Тема је намењена свим ученицима васпитне групе.</a:t>
            </a:r>
          </a:p>
          <a:p>
            <a:pPr marL="0" indent="0">
              <a:buNone/>
            </a:pPr>
            <a:endParaRPr lang="sr-Cyrl-RS" dirty="0">
              <a:solidFill>
                <a:schemeClr val="tx1"/>
              </a:solidFill>
            </a:endParaRPr>
          </a:p>
          <a:p>
            <a:r>
              <a:rPr lang="sr-Cyrl-RS" dirty="0" smtClean="0">
                <a:solidFill>
                  <a:schemeClr val="tx1"/>
                </a:solidFill>
              </a:rPr>
              <a:t>Циљ обраде теме:</a:t>
            </a:r>
          </a:p>
          <a:p>
            <a:pPr marL="0" indent="0">
              <a:buNone/>
            </a:pPr>
            <a:r>
              <a:rPr lang="sr-Cyrl-CS" dirty="0" smtClean="0">
                <a:solidFill>
                  <a:schemeClr val="tx1"/>
                </a:solidFill>
              </a:rPr>
              <a:t>Развијање </a:t>
            </a:r>
            <a:r>
              <a:rPr lang="sr-Cyrl-CS" dirty="0">
                <a:solidFill>
                  <a:schemeClr val="tx1"/>
                </a:solidFill>
              </a:rPr>
              <a:t>свести о </a:t>
            </a:r>
            <a:r>
              <a:rPr lang="sr-Cyrl-CS" dirty="0" smtClean="0">
                <a:solidFill>
                  <a:schemeClr val="tx1"/>
                </a:solidFill>
              </a:rPr>
              <a:t>значају </a:t>
            </a:r>
            <a:r>
              <a:rPr lang="sr-Cyrl-CS" dirty="0">
                <a:solidFill>
                  <a:schemeClr val="tx1"/>
                </a:solidFill>
              </a:rPr>
              <a:t>бављења </a:t>
            </a:r>
            <a:r>
              <a:rPr lang="sr-Cyrl-CS" dirty="0" smtClean="0">
                <a:solidFill>
                  <a:schemeClr val="tx1"/>
                </a:solidFill>
              </a:rPr>
              <a:t>спортом.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sr-Cyrl-RS" dirty="0" smtClean="0">
                <a:solidFill>
                  <a:schemeClr val="tx1"/>
                </a:solidFill>
              </a:rPr>
              <a:t>Очекивани исходи: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Ученици </a:t>
            </a:r>
            <a:r>
              <a:rPr lang="ru-RU" dirty="0" smtClean="0">
                <a:solidFill>
                  <a:schemeClr val="tx1"/>
                </a:solidFill>
              </a:rPr>
              <a:t>се редовно баве неким облицима спортских активности и разумеју добробит истих.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56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838200"/>
            <a:ext cx="7408333" cy="5287963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Основна потреба човека јесте кретање, а сведоци смо </a:t>
            </a:r>
            <a:r>
              <a:rPr lang="ru-RU" dirty="0" smtClean="0">
                <a:solidFill>
                  <a:schemeClr val="tx1"/>
                </a:solidFill>
              </a:rPr>
              <a:t>(и жртве</a:t>
            </a:r>
            <a:r>
              <a:rPr lang="ru-RU" dirty="0">
                <a:solidFill>
                  <a:schemeClr val="tx1"/>
                </a:solidFill>
              </a:rPr>
              <a:t>) начина живота који подразумева дуго и неправилно седење испред компјутера, ТВ екрана, радног стола, </a:t>
            </a:r>
            <a:r>
              <a:rPr lang="ru-RU" dirty="0" smtClean="0">
                <a:solidFill>
                  <a:schemeClr val="tx1"/>
                </a:solidFill>
              </a:rPr>
              <a:t>односно претерано </a:t>
            </a:r>
            <a:r>
              <a:rPr lang="ru-RU" dirty="0">
                <a:solidFill>
                  <a:schemeClr val="tx1"/>
                </a:solidFill>
              </a:rPr>
              <a:t>коришћење превозних средстава (аутомобила, аутобуса, лифтова) чак и за мале раздаљине.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Поједина деца </a:t>
            </a:r>
            <a:r>
              <a:rPr lang="ru-RU" dirty="0">
                <a:solidFill>
                  <a:schemeClr val="tx1"/>
                </a:solidFill>
              </a:rPr>
              <a:t>до школе користе аутобус </a:t>
            </a:r>
            <a:r>
              <a:rPr lang="ru-RU" dirty="0" smtClean="0">
                <a:solidFill>
                  <a:schemeClr val="tx1"/>
                </a:solidFill>
              </a:rPr>
              <a:t>иако је школа удаљена на само неколико минута хода, или </a:t>
            </a:r>
            <a:r>
              <a:rPr lang="ru-RU" dirty="0">
                <a:solidFill>
                  <a:schemeClr val="tx1"/>
                </a:solidFill>
              </a:rPr>
              <a:t>их </a:t>
            </a:r>
            <a:r>
              <a:rPr lang="ru-RU" dirty="0" smtClean="0">
                <a:solidFill>
                  <a:schemeClr val="tx1"/>
                </a:solidFill>
              </a:rPr>
              <a:t>родитељи превозе аутомобилом. </a:t>
            </a:r>
          </a:p>
          <a:p>
            <a:r>
              <a:rPr lang="ru-RU" dirty="0">
                <a:solidFill>
                  <a:schemeClr val="tx1"/>
                </a:solidFill>
              </a:rPr>
              <a:t>Поред многих других последица </a:t>
            </a:r>
            <a:r>
              <a:rPr lang="ru-RU" dirty="0" smtClean="0">
                <a:solidFill>
                  <a:schemeClr val="tx1"/>
                </a:solidFill>
              </a:rPr>
              <a:t>хипокинезије (недостатка кретања), </a:t>
            </a:r>
            <a:r>
              <a:rPr lang="sr-Cyrl-RS" dirty="0" smtClean="0">
                <a:solidFill>
                  <a:schemeClr val="tx1"/>
                </a:solidFill>
              </a:rPr>
              <a:t>уочена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је </a:t>
            </a:r>
            <a:r>
              <a:rPr lang="ru-RU" dirty="0" smtClean="0">
                <a:solidFill>
                  <a:schemeClr val="tx1"/>
                </a:solidFill>
              </a:rPr>
              <a:t>масовна </a:t>
            </a:r>
            <a:r>
              <a:rPr lang="ru-RU" dirty="0">
                <a:solidFill>
                  <a:schemeClr val="tx1"/>
                </a:solidFill>
              </a:rPr>
              <a:t>појава лошег држања </a:t>
            </a:r>
            <a:r>
              <a:rPr lang="ru-RU" dirty="0" smtClean="0">
                <a:solidFill>
                  <a:schemeClr val="tx1"/>
                </a:solidFill>
              </a:rPr>
              <a:t>тела, односно деформитета кичменог стуба и стопала.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02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381000"/>
            <a:ext cx="7408333" cy="5516563"/>
          </a:xfrm>
        </p:spPr>
        <p:txBody>
          <a:bodyPr/>
          <a:lstStyle/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>
                <a:solidFill>
                  <a:schemeClr val="tx1"/>
                </a:solidFill>
              </a:rPr>
              <a:t>„Без трчања нема живота“ – је реченица коју је изговорио чувени атлетичар Хајле Гебреселасије.</a:t>
            </a:r>
          </a:p>
          <a:p>
            <a:r>
              <a:rPr lang="sr-Cyrl-RS" dirty="0" smtClean="0">
                <a:solidFill>
                  <a:schemeClr val="tx1"/>
                </a:solidFill>
              </a:rPr>
              <a:t>Чист ужитак који је Гебреселасије изразио у вези са трчањем осећају милиони људи широм света. Тај осећај превазилази језичке и културне границе, па и обичан странац са другог краја планете може да обуче шортс и патике, изађе на стазу и нађе сродне душе које уживају у животу са истом количином задовољства.</a:t>
            </a:r>
          </a:p>
          <a:p>
            <a:r>
              <a:rPr lang="sr-Cyrl-RS" dirty="0" smtClean="0">
                <a:solidFill>
                  <a:schemeClr val="tx1"/>
                </a:solidFill>
              </a:rPr>
              <a:t>Трчање се високо котира када је у питању комбиновање задовољства са промоцијом здравог живота.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2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457200"/>
            <a:ext cx="7408333" cy="5440363"/>
          </a:xfrm>
        </p:spPr>
        <p:txBody>
          <a:bodyPr/>
          <a:lstStyle/>
          <a:p>
            <a:endParaRPr lang="sr-Cyrl-RS" dirty="0" smtClean="0"/>
          </a:p>
          <a:p>
            <a:r>
              <a:rPr lang="sr-Cyrl-RS" dirty="0" smtClean="0">
                <a:solidFill>
                  <a:schemeClr val="tx1"/>
                </a:solidFill>
              </a:rPr>
              <a:t>Како се цивилизација развијала, потребу људи да трче да би могли да опстану је пратио развој нових вештина, па сада просечан човек може да ужива у слободном времену на начин који би већина наших предака сматрала непрактичним.</a:t>
            </a:r>
          </a:p>
          <a:p>
            <a:r>
              <a:rPr lang="sr-Cyrl-RS" dirty="0" smtClean="0">
                <a:solidFill>
                  <a:schemeClr val="tx1"/>
                </a:solidFill>
              </a:rPr>
              <a:t>Трчање је, уз пливање, вероватно најприроднији облик вежбања за који није потребна скупа опрема.</a:t>
            </a:r>
          </a:p>
          <a:p>
            <a:r>
              <a:rPr lang="sr-Cyrl-RS" dirty="0" smtClean="0">
                <a:solidFill>
                  <a:schemeClr val="tx1"/>
                </a:solidFill>
              </a:rPr>
              <a:t>Сваки физички здрав човек требало би да може да ужива у трчању.</a:t>
            </a:r>
          </a:p>
          <a:p>
            <a:r>
              <a:rPr lang="sr-Cyrl-RS" dirty="0" smtClean="0">
                <a:solidFill>
                  <a:schemeClr val="tx1"/>
                </a:solidFill>
              </a:rPr>
              <a:t>Трчање је  једна од најбољих спортских активности које позитивно делује на физичко и психичко здравље људи.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87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838200"/>
            <a:ext cx="7408333" cy="5287963"/>
          </a:xfrm>
        </p:spPr>
        <p:txBody>
          <a:bodyPr>
            <a:normAutofit/>
          </a:bodyPr>
          <a:lstStyle/>
          <a:p>
            <a:r>
              <a:rPr lang="sr-Cyrl-RS" dirty="0" smtClean="0">
                <a:solidFill>
                  <a:schemeClr val="tx1"/>
                </a:solidFill>
              </a:rPr>
              <a:t>Трчање вишеструко утиче на наше здравље – побољшава способности нашег локомоторног и кардиоваскуларног система, а познати су и позитивни ефекти који утичу на смањење нивоа стреса и анксиозности.</a:t>
            </a:r>
          </a:p>
          <a:p>
            <a:r>
              <a:rPr lang="sr-Cyrl-RS" dirty="0" smtClean="0">
                <a:solidFill>
                  <a:schemeClr val="tx1"/>
                </a:solidFill>
              </a:rPr>
              <a:t>Током трчања долази до ослобађања допамина, који је познат и као хормон среће.</a:t>
            </a:r>
          </a:p>
          <a:p>
            <a:r>
              <a:rPr lang="sr-Cyrl-RS" dirty="0" smtClean="0">
                <a:solidFill>
                  <a:schemeClr val="tx1"/>
                </a:solidFill>
              </a:rPr>
              <a:t>На </a:t>
            </a:r>
            <a:r>
              <a:rPr lang="sr-Cyrl-RS" dirty="0" smtClean="0">
                <a:solidFill>
                  <a:schemeClr val="tx1"/>
                </a:solidFill>
              </a:rPr>
              <a:t>самом крају</a:t>
            </a:r>
            <a:r>
              <a:rPr lang="sr-Cyrl-RS" dirty="0" smtClean="0">
                <a:solidFill>
                  <a:schemeClr val="tx1"/>
                </a:solidFill>
              </a:rPr>
              <a:t>, </a:t>
            </a:r>
            <a:r>
              <a:rPr lang="sr-Cyrl-RS" dirty="0" smtClean="0">
                <a:solidFill>
                  <a:schemeClr val="tx1"/>
                </a:solidFill>
              </a:rPr>
              <a:t>трчање </a:t>
            </a:r>
            <a:r>
              <a:rPr lang="sr-Cyrl-RS" dirty="0" smtClean="0">
                <a:solidFill>
                  <a:schemeClr val="tx1"/>
                </a:solidFill>
              </a:rPr>
              <a:t>је саставни део</a:t>
            </a:r>
            <a:r>
              <a:rPr lang="sr-Cyrl-RS" dirty="0">
                <a:solidFill>
                  <a:schemeClr val="tx1"/>
                </a:solidFill>
              </a:rPr>
              <a:t> </a:t>
            </a:r>
            <a:r>
              <a:rPr lang="sr-Cyrl-RS" dirty="0" smtClean="0">
                <a:solidFill>
                  <a:schemeClr val="tx1"/>
                </a:solidFill>
              </a:rPr>
              <a:t>појединих </a:t>
            </a:r>
            <a:r>
              <a:rPr lang="sr-Cyrl-RS" dirty="0" smtClean="0">
                <a:solidFill>
                  <a:schemeClr val="tx1"/>
                </a:solidFill>
              </a:rPr>
              <a:t>спортских секција у Дому, </a:t>
            </a:r>
            <a:r>
              <a:rPr lang="sr-Cyrl-RS" dirty="0" smtClean="0">
                <a:solidFill>
                  <a:schemeClr val="tx1"/>
                </a:solidFill>
              </a:rPr>
              <a:t>које промовишу </a:t>
            </a:r>
            <a:r>
              <a:rPr lang="ru-RU" dirty="0">
                <a:solidFill>
                  <a:schemeClr val="tx1"/>
                </a:solidFill>
              </a:rPr>
              <a:t>неговање </a:t>
            </a:r>
            <a:r>
              <a:rPr lang="ru-RU" dirty="0" smtClean="0">
                <a:solidFill>
                  <a:schemeClr val="tx1"/>
                </a:solidFill>
              </a:rPr>
              <a:t>здравог живота, спортског </a:t>
            </a:r>
            <a:r>
              <a:rPr lang="ru-RU" dirty="0">
                <a:solidFill>
                  <a:schemeClr val="tx1"/>
                </a:solidFill>
              </a:rPr>
              <a:t>духа, </a:t>
            </a:r>
            <a:r>
              <a:rPr lang="ru-RU" dirty="0" smtClean="0">
                <a:solidFill>
                  <a:schemeClr val="tx1"/>
                </a:solidFill>
              </a:rPr>
              <a:t>фер-плеја и тимског рада.</a:t>
            </a:r>
            <a:endParaRPr lang="sr-Cyrl-RS" dirty="0" smtClean="0">
              <a:solidFill>
                <a:schemeClr val="tx1"/>
              </a:solidFill>
            </a:endParaRPr>
          </a:p>
          <a:p>
            <a:endParaRPr lang="sr-Cyrl-RS" dirty="0" smtClean="0">
              <a:solidFill>
                <a:schemeClr val="tx1"/>
              </a:solidFill>
            </a:endParaRPr>
          </a:p>
          <a:p>
            <a:endParaRPr lang="sr-Cyrl-RS" dirty="0" smtClean="0">
              <a:solidFill>
                <a:schemeClr val="tx1"/>
              </a:solidFill>
            </a:endParaRPr>
          </a:p>
          <a:p>
            <a:endParaRPr lang="sr-Cyrl-R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158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206</TotalTime>
  <Words>381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Марко Ненадовић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Значај бављења спортом</dc:title>
  <dc:creator>Dell</dc:creator>
  <cp:lastModifiedBy>Dell</cp:lastModifiedBy>
  <cp:revision>27</cp:revision>
  <dcterms:created xsi:type="dcterms:W3CDTF">2020-12-08T20:00:20Z</dcterms:created>
  <dcterms:modified xsi:type="dcterms:W3CDTF">2020-12-08T23:46:16Z</dcterms:modified>
</cp:coreProperties>
</file>